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548640"/>
            <a:ext cx="8915399" cy="966651"/>
          </a:xfrm>
        </p:spPr>
        <p:txBody>
          <a:bodyPr>
            <a:normAutofit/>
          </a:bodyPr>
          <a:lstStyle/>
          <a:p>
            <a:r>
              <a:rPr lang="es-CL" b="1" i="1" dirty="0" smtClean="0"/>
              <a:t>PRUEBA SUMATIVA </a:t>
            </a:r>
            <a:r>
              <a:rPr lang="es-CL" b="1" i="1" dirty="0" smtClean="0"/>
              <a:t>N° 2</a:t>
            </a:r>
            <a:endParaRPr lang="es-CL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0869" y="2024743"/>
            <a:ext cx="9453743" cy="3878919"/>
          </a:xfrm>
        </p:spPr>
        <p:txBody>
          <a:bodyPr>
            <a:normAutofit/>
          </a:bodyPr>
          <a:lstStyle/>
          <a:p>
            <a:pPr algn="ctr"/>
            <a:endParaRPr lang="es-CL" sz="4400" b="1" i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752695"/>
              </p:ext>
            </p:extLst>
          </p:nvPr>
        </p:nvGraphicFramePr>
        <p:xfrm>
          <a:off x="2032000" y="2116184"/>
          <a:ext cx="9188994" cy="8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886">
                  <a:extLst>
                    <a:ext uri="{9D8B030D-6E8A-4147-A177-3AD203B41FA5}">
                      <a16:colId xmlns:a16="http://schemas.microsoft.com/office/drawing/2014/main" val="1915627540"/>
                    </a:ext>
                  </a:extLst>
                </a:gridCol>
                <a:gridCol w="3971108">
                  <a:extLst>
                    <a:ext uri="{9D8B030D-6E8A-4147-A177-3AD203B41FA5}">
                      <a16:colId xmlns:a16="http://schemas.microsoft.com/office/drawing/2014/main" val="812341012"/>
                    </a:ext>
                  </a:extLst>
                </a:gridCol>
              </a:tblGrid>
              <a:tr h="885008">
                <a:tc>
                  <a:txBody>
                    <a:bodyPr/>
                    <a:lstStyle/>
                    <a:p>
                      <a:r>
                        <a:rPr lang="es-MX" dirty="0" smtClean="0"/>
                        <a:t>Nombre: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Curso: 6°C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94099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25968"/>
              </p:ext>
            </p:extLst>
          </p:nvPr>
        </p:nvGraphicFramePr>
        <p:xfrm>
          <a:off x="2032000" y="3001192"/>
          <a:ext cx="9188994" cy="299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8994">
                  <a:extLst>
                    <a:ext uri="{9D8B030D-6E8A-4147-A177-3AD203B41FA5}">
                      <a16:colId xmlns:a16="http://schemas.microsoft.com/office/drawing/2014/main" val="4141433693"/>
                    </a:ext>
                  </a:extLst>
                </a:gridCol>
              </a:tblGrid>
              <a:tr h="997970">
                <a:tc>
                  <a:txBody>
                    <a:bodyPr/>
                    <a:lstStyle/>
                    <a:p>
                      <a:r>
                        <a:rPr lang="es-MX" dirty="0" smtClean="0"/>
                        <a:t>Fecha: 23-04-2021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12402"/>
                  </a:ext>
                </a:extLst>
              </a:tr>
              <a:tr h="997970">
                <a:tc>
                  <a:txBody>
                    <a:bodyPr/>
                    <a:lstStyle/>
                    <a:p>
                      <a:r>
                        <a:rPr lang="es-MX" dirty="0" smtClean="0"/>
                        <a:t>Contenidos a evaluar: Figuras literarias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346034"/>
                  </a:ext>
                </a:extLst>
              </a:tr>
              <a:tr h="997970">
                <a:tc>
                  <a:txBody>
                    <a:bodyPr/>
                    <a:lstStyle/>
                    <a:p>
                      <a:r>
                        <a:rPr lang="es-MX" dirty="0" smtClean="0"/>
                        <a:t>Habilidades: Comprender-analizar</a:t>
                      </a:r>
                      <a:r>
                        <a:rPr lang="es-MX" baseline="0" dirty="0" smtClean="0"/>
                        <a:t>-aplicar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135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81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6788" y="193804"/>
            <a:ext cx="10676965" cy="1280890"/>
          </a:xfrm>
        </p:spPr>
        <p:txBody>
          <a:bodyPr/>
          <a:lstStyle/>
          <a:p>
            <a:r>
              <a:rPr lang="es-CL" dirty="0" smtClean="0"/>
              <a:t>EJEMPLOS DE FIGURAS LITERARIAS EN UN VERSO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4" y="1474694"/>
            <a:ext cx="11685493" cy="3777622"/>
          </a:xfrm>
        </p:spPr>
        <p:txBody>
          <a:bodyPr>
            <a:noAutofit/>
          </a:bodyPr>
          <a:lstStyle/>
          <a:p>
            <a:r>
              <a:rPr lang="es-CL" sz="2800" dirty="0" smtClean="0"/>
              <a:t>De finales, fugases, fugitivos, fuegos fundidos en tu piel fundada.</a:t>
            </a:r>
          </a:p>
          <a:p>
            <a:pPr marL="0" indent="0">
              <a:buNone/>
            </a:pPr>
            <a:r>
              <a:rPr lang="es-CL" sz="2800" dirty="0" smtClean="0"/>
              <a:t>	</a:t>
            </a:r>
            <a:r>
              <a:rPr lang="es-CL" sz="2800" b="1" dirty="0" smtClean="0">
                <a:solidFill>
                  <a:srgbClr val="FF0000"/>
                </a:solidFill>
              </a:rPr>
              <a:t>ALITERACIÓN</a:t>
            </a:r>
          </a:p>
          <a:p>
            <a:r>
              <a:rPr lang="es-CL" sz="2800" dirty="0" smtClean="0"/>
              <a:t> Mientras las ondas de la luz al beso palpitan encendidas;</a:t>
            </a:r>
          </a:p>
          <a:p>
            <a:r>
              <a:rPr lang="es-CL" sz="2800" dirty="0" smtClean="0"/>
              <a:t>Mientras el sol las desgarradas de fuego y oro vistas;</a:t>
            </a:r>
          </a:p>
          <a:p>
            <a:r>
              <a:rPr lang="es-CL" sz="2800" dirty="0" smtClean="0"/>
              <a:t>Mientras el aire en su regazo lleve perfumes y armonías:</a:t>
            </a:r>
          </a:p>
          <a:p>
            <a:r>
              <a:rPr lang="es-CL" sz="2800" dirty="0" smtClean="0"/>
              <a:t>Mientras haya en el mundo primavera</a:t>
            </a:r>
          </a:p>
          <a:p>
            <a:r>
              <a:rPr lang="es-CL" sz="2800" dirty="0" smtClean="0"/>
              <a:t>¡Habrá poesía!</a:t>
            </a:r>
          </a:p>
          <a:p>
            <a:pPr marL="0" indent="0">
              <a:buNone/>
            </a:pPr>
            <a:r>
              <a:rPr lang="es-CL" sz="2800" dirty="0" smtClean="0"/>
              <a:t>	</a:t>
            </a:r>
            <a:r>
              <a:rPr lang="es-CL" sz="2800" b="1" dirty="0" smtClean="0">
                <a:solidFill>
                  <a:srgbClr val="FF0000"/>
                </a:solidFill>
              </a:rPr>
              <a:t>ANÁFORA</a:t>
            </a:r>
            <a:endParaRPr lang="es-C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53988" y="228600"/>
            <a:ext cx="979054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Por tu amor me duele el aire…..el corazón y el sombreo.</a:t>
            </a:r>
            <a:endParaRPr lang="es-CL" sz="2400" dirty="0"/>
          </a:p>
          <a:p>
            <a:r>
              <a:rPr lang="es-CL" sz="2400" dirty="0" smtClean="0"/>
              <a:t>No hay extensión más grande que mi herida.</a:t>
            </a:r>
          </a:p>
          <a:p>
            <a:r>
              <a:rPr lang="es-CL" sz="2400" dirty="0" smtClean="0"/>
              <a:t>Tienes el corazón tan grande que no te cabe en el pecho.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HIPÉRBOLE</a:t>
            </a:r>
          </a:p>
          <a:p>
            <a:endParaRPr lang="es-CL" sz="2400" dirty="0" smtClean="0"/>
          </a:p>
          <a:p>
            <a:r>
              <a:rPr lang="es-CL" sz="2400" dirty="0" smtClean="0"/>
              <a:t>La luna estaba triste </a:t>
            </a:r>
          </a:p>
          <a:p>
            <a:r>
              <a:rPr lang="es-CL" sz="2400" dirty="0" smtClean="0"/>
              <a:t>Los vientos soplan enfurecidos 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PERSONIFICACIÓN </a:t>
            </a:r>
          </a:p>
          <a:p>
            <a:endParaRPr lang="es-CL" sz="2400" dirty="0"/>
          </a:p>
          <a:p>
            <a:r>
              <a:rPr lang="es-CL" sz="2400" dirty="0" smtClean="0"/>
              <a:t>…Hasta que aquella noche oscura </a:t>
            </a:r>
          </a:p>
          <a:p>
            <a:r>
              <a:rPr lang="es-CL" sz="2400" dirty="0" smtClean="0"/>
              <a:t>Blanco tu ardiente fuego y frio hielo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EPÍTETO</a:t>
            </a:r>
          </a:p>
          <a:p>
            <a:endParaRPr lang="es-CL" sz="2400" dirty="0"/>
          </a:p>
          <a:p>
            <a:r>
              <a:rPr lang="es-CL" sz="2400" dirty="0" smtClean="0"/>
              <a:t>Las perlas que adornan tu boca</a:t>
            </a:r>
          </a:p>
          <a:p>
            <a:r>
              <a:rPr lang="es-CL" sz="2400" dirty="0" smtClean="0"/>
              <a:t>Enrique era un león en el campo de batalla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METÁFORA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3955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53236" y="228600"/>
            <a:ext cx="9865201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/>
              <a:t>Tienes el tacto tan suave como las hadas.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COMPARACIÓN</a:t>
            </a:r>
          </a:p>
          <a:p>
            <a:endParaRPr lang="es-CL" sz="2400" dirty="0" smtClean="0"/>
          </a:p>
          <a:p>
            <a:r>
              <a:rPr lang="es-CL" sz="2400" dirty="0" smtClean="0"/>
              <a:t>Volverán las oscuras golondrinas en tu balcón sus nidos a colgar.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HIPÉRBATON </a:t>
            </a:r>
            <a:endParaRPr lang="es-CL" sz="2400" b="1" dirty="0">
              <a:solidFill>
                <a:srgbClr val="FF0000"/>
              </a:solidFill>
            </a:endParaRPr>
          </a:p>
          <a:p>
            <a:endParaRPr lang="es-CL" sz="2400" dirty="0" smtClean="0"/>
          </a:p>
          <a:p>
            <a:endParaRPr lang="es-CL" sz="2400" dirty="0" smtClean="0"/>
          </a:p>
          <a:p>
            <a:r>
              <a:rPr lang="es-CL" sz="2400" dirty="0" smtClean="0"/>
              <a:t>Yo mismo estuve presente 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PLEONASMO</a:t>
            </a:r>
          </a:p>
          <a:p>
            <a:endParaRPr lang="es-CL" sz="2400" dirty="0"/>
          </a:p>
          <a:p>
            <a:endParaRPr lang="es-CL" sz="2400" dirty="0" smtClean="0"/>
          </a:p>
          <a:p>
            <a:r>
              <a:rPr lang="es-CL" sz="2400" dirty="0" smtClean="0"/>
              <a:t>Cuando se deja de fumar el sentido del gusto se agudiza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SINESTESIA</a:t>
            </a:r>
          </a:p>
          <a:p>
            <a:endParaRPr lang="es-CL" sz="2400" dirty="0"/>
          </a:p>
          <a:p>
            <a:r>
              <a:rPr lang="es-CL" sz="2400" dirty="0" smtClean="0"/>
              <a:t>TOC, TOC, TOC, tocan a la puerta </a:t>
            </a:r>
          </a:p>
          <a:p>
            <a:r>
              <a:rPr lang="es-CL" sz="2400" b="1" dirty="0" smtClean="0">
                <a:solidFill>
                  <a:srgbClr val="FF0000"/>
                </a:solidFill>
              </a:rPr>
              <a:t>ONOMATOPEYA 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4097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4941" y="159937"/>
            <a:ext cx="7126941" cy="669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4670" y="94129"/>
            <a:ext cx="10344530" cy="666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17101" y="537882"/>
            <a:ext cx="9714605" cy="54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9218" y="524436"/>
            <a:ext cx="10283340" cy="562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170</Words>
  <Application>Microsoft Office PowerPoint</Application>
  <PresentationFormat>Panorámica</PresentationFormat>
  <Paragraphs>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Espiral</vt:lpstr>
      <vt:lpstr>PRUEBA SUMATIVA N° 2</vt:lpstr>
      <vt:lpstr>EJEMPLOS DE FIGURAS LITERARIAS EN UN VERSO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 toledo</dc:creator>
  <cp:lastModifiedBy>HP</cp:lastModifiedBy>
  <cp:revision>8</cp:revision>
  <dcterms:created xsi:type="dcterms:W3CDTF">2021-04-22T12:23:30Z</dcterms:created>
  <dcterms:modified xsi:type="dcterms:W3CDTF">2021-05-18T18:16:05Z</dcterms:modified>
</cp:coreProperties>
</file>